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0" d="100"/>
          <a:sy n="15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73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-542925"/>
            <a:ext cx="4795838" cy="42529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9750" y="3019425"/>
            <a:ext cx="597693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빅데이터 활용 분석 모델 개발 프로젝트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700837" y="4257676"/>
            <a:ext cx="2443163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팀장  빙승현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팀원  류주현, 지수정, 정두균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681288" y="3619500"/>
            <a:ext cx="4619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2533650" y="3557588"/>
            <a:ext cx="452913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7C7C7C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아동학대 의심 아동 조기 발견 및 신고 자동화 솔루션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529013" y="1857375"/>
            <a:ext cx="2543175" cy="5476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kern="0" spc="-72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LiSEN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752600"/>
            <a:ext cx="6138863" cy="228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00100" y="952500"/>
            <a:ext cx="75723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1:YOLOv11m-pose Fine-Tuning 단계  ( 전이학습 )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1414463"/>
            <a:ext cx="32813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모델을 학습시키는 과정의 로그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76288" y="4229100"/>
            <a:ext cx="82153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구축된 폭력·비폭력 데이터셋과 라벨을 기반으로 YOLOv11m-pose 모델을 파인튜닝하는 단계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76288" y="4533900"/>
            <a:ext cx="82153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로딩, 클래스 설정, 학습 하이퍼파라미터가 출력되며 본격적인 모델 학습이 시작됨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544" y="2162175"/>
            <a:ext cx="3852863" cy="8191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93" y="1905000"/>
            <a:ext cx="3114675" cy="133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800100" y="1400175"/>
            <a:ext cx="32385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학습 진행 로그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800100" y="3767138"/>
            <a:ext cx="71008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YOLOv11m-pose 모델을 violence/non-violence 데이터셋으로 파인튜닝하는 과정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800100" y="4200525"/>
            <a:ext cx="71008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Epoch별 Loss 감소 및 mAP 개선을 확인하며 최종 모델 가중치를 생성한 단계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00100" y="952500"/>
            <a:ext cx="832008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1-1 : 1차 전이학습모델 및 2차 TransFormer 모델 학습과정</a:t>
            </a:r>
            <a:endParaRPr lang="en-US" sz="2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52600"/>
            <a:ext cx="4305300" cy="2781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00100" y="952500"/>
            <a:ext cx="819150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2: Transformer 기반 2차 판단 모델 단계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1304925"/>
            <a:ext cx="52673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실제 학대/비학대 구분 Transformer 기반 모델이 처리하는 단계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353050" y="2343150"/>
            <a:ext cx="386238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YOLOv11m-pose 모델에서 추출한 포즈와 바운딩 박스 정보를 이용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353050" y="2914650"/>
            <a:ext cx="3452813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violence/non-violence를 구분하는 2차 행동 분류 모델을 학습하는 단계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5391150" y="3486150"/>
            <a:ext cx="3452813" cy="1143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1차 모델이 각각의 객체탐지 이미지 1장에대해서만의 해석이 가능하므로 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시계(Time)열 데이터학습을 통하여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각 Pose와 B-box 그리고 폭력/비폭력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데이터간의 연관성 재학습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66725" y="1728788"/>
            <a:ext cx="8248650" cy="1538288"/>
          </a:xfrm>
          <a:prstGeom prst="roundRect">
            <a:avLst>
              <a:gd name="adj" fmla="val 9511"/>
            </a:avLst>
          </a:prstGeom>
          <a:solidFill>
            <a:srgbClr val="FFC2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785938"/>
            <a:ext cx="8058150" cy="14239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952500"/>
            <a:ext cx="8220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3: HPO Flywheel(하이퍼파라미터 자동 최적화) 단계 (1)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800100" y="1304925"/>
            <a:ext cx="370998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Optuna를 실행하는 로그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66725" y="3467100"/>
            <a:ext cx="86629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 학습 방식에서 벗어나 Optuna 기반 HPO 시스템을 도입해 최적의 하이퍼파라미터 조합을 자동 탐색하는 단계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66725" y="3886200"/>
            <a:ext cx="86629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 데이터 중 일부를 샘플링하여 반복 실험함으로써,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66725" y="4305300"/>
            <a:ext cx="86629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모델 성능을 지속적으로 향상시키는 Flywheel 구조를 구축</a:t>
            </a:r>
            <a:endParaRPr lang="en-US" sz="13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84" y="1743002"/>
            <a:ext cx="5002206" cy="21050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609600" y="1371600"/>
            <a:ext cx="50815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여러 trial 실행 → 결과 비교 → 더 나은 하이퍼파라미터 재탐색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0100" y="4019550"/>
            <a:ext cx="6962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Optuna 기반 HPO Flywheel을 통해 다양한 하이퍼파라미터 조합을 반복 탐색하고,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00100" y="4367213"/>
            <a:ext cx="6962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trial의 성능을 비교하여 최적 값을 자동으로 찾는 단계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48388" y="2571750"/>
            <a:ext cx="305752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782"/>
              </a:lnSpc>
              <a:buNone/>
            </a:pP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00100" y="952500"/>
            <a:ext cx="82200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3: HPO Flywheel(하이퍼파라미터 자동 최적화) 단계 (2)</a:t>
            </a:r>
            <a:endParaRPr lang="en-US" sz="22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2209800"/>
            <a:ext cx="7772400" cy="842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00100" y="952500"/>
            <a:ext cx="770572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4-1: 모델 후처리 (Post-processing) 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1352550"/>
            <a:ext cx="680085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 최적화된 모델을 이용해서: 전체프레임 또는 일부 핵심 프레임을 다시 추론 하고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그 결과를 메타베이터(JSON) 형태로 저장하는 과정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28663" y="3495675"/>
            <a:ext cx="45481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 모델을 이용해 전체 프레임을 다시 일괄 추론하고,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28663" y="4124325"/>
            <a:ext cx="56007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서비스 운영을 위한 JSON 기반 메타데이터를 생성하는 후처리 단계</a:t>
            </a:r>
            <a:endParaRPr lang="en-US" sz="13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3" y="1895475"/>
            <a:ext cx="7934325" cy="11191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00100" y="952500"/>
            <a:ext cx="770572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4-2: 모델 결과 분석 &amp; Explainability 후처리 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1309688"/>
            <a:ext cx="48958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3 = HPO 끝나고 나온 최종 모델 (LiSEN 모델) 사용 단계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7238" y="3219450"/>
            <a:ext cx="7272338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최종적으로 딥러닝(랜덤포레스트)를 통하여 이상적인 하이퍼 파라메타를 적용하여 원본 폭력/비폭력 학습 데이터셋을 학습시킨 모델(LiSEN. pt)을 이용해 전체 프레임을 재추론하고 Yolo의 추론시에만 휘발성 메모리에 저장되는 관절확신도 및 영상별 폭력 비폭력 판단 상위 5프레임 데이터 추출처리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00100" y="4338638"/>
            <a:ext cx="727233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Grad-CAM 기반으로 모델의 판단 근거를 시각화하며 핵심 프레임을 추출하는 후처리 단계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Grad-CAM 분석을 위하여 학습된모델이 폭력 /비폭력 이라고 확신했던 상위 5프레임 추출처리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66888"/>
            <a:ext cx="7543800" cy="12668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00100" y="952500"/>
            <a:ext cx="770572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4-3: 모델 후처리 &amp; Aggregation 단계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1314450"/>
            <a:ext cx="69913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 모델로 전체 프레임 다시 추론 → 핵심 결과 집계 및 병합(Aggregation)→ JSON 변환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14337" y="3395663"/>
            <a:ext cx="8001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 모델로 전체 프레임을 재추론한 관절(KeyPoint),객체박스(Bbox),폭력/비폭력 도메인에다가 휘발성 데이터였던 프레임별 관절 확신도 값을 병합하여 강화학습처리를 진행하였음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14337" y="3986213"/>
            <a:ext cx="8386763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결과를 기반으로 핵심 프레임(폭력/비폭력 Top5)을 집계하고 그에 해당하는 Yolo 추론 데이터를 병합하여 JSON 메타데이터로 구조화하는 후처리 -데이터병합(Aggregation) 단계</a:t>
            </a:r>
            <a:endParaRPr lang="en-US" sz="13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2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609725"/>
            <a:ext cx="7981950" cy="419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00" y="952500"/>
            <a:ext cx="770572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4-4: Explainability / Feature Map 추출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28650" y="2686050"/>
            <a:ext cx="787717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 학습된 모델이 프레임을 어떤 기준으로 Violence/Non-Violence로 판단하는지 확인하기 위해 Grad-CAM 기반의 Feature Map을 생성하여 모델의 주목 영역과 의사결정 근거를 시각화하는 단계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8650" y="3452813"/>
            <a:ext cx="787717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이를 통해 모델이 잘못된 영역에 주의를 기울였는지, 혹은 실제 폭력 동작과 관련된 핵심 포인트를 제대로 포착했는지 검증할 수 있음</a:t>
            </a:r>
            <a:endParaRPr lang="en-US" sz="13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800100" y="1771650"/>
            <a:ext cx="7729538" cy="1938337"/>
          </a:xfrm>
          <a:prstGeom prst="roundRect">
            <a:avLst>
              <a:gd name="adj" fmla="val 11322"/>
            </a:avLst>
          </a:prstGeom>
          <a:solidFill>
            <a:srgbClr val="F7C7D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8" y="1947863"/>
            <a:ext cx="2149208" cy="159193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13" y="1947863"/>
            <a:ext cx="2214563" cy="159543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1713" y="1947863"/>
            <a:ext cx="2185988" cy="15906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800100" y="952500"/>
            <a:ext cx="770572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4-5 : Explainability (모델 판단 근거)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800100" y="1295400"/>
            <a:ext cx="32385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Grad-CAM 기반 주목 영역 시각화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695325" y="3957638"/>
            <a:ext cx="757713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 모델이 폭력 행동을 판단할 때 집중하는 이미지 영역을 시각화한 Grad-CAM 결과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695325" y="4305300"/>
            <a:ext cx="757713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모델이 실제로 폭력의 핵심 동작이 발생하는 신체 부위를 올바르게 인지하고 있는지 확인할 수 있음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3650" y="0"/>
            <a:ext cx="6610350" cy="5143500"/>
          </a:xfrm>
          <a:prstGeom prst="rect">
            <a:avLst/>
          </a:prstGeom>
          <a:solidFill>
            <a:srgbClr val="FFE6E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8" y="2728913"/>
            <a:ext cx="3167063" cy="24145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737" y="2538413"/>
            <a:ext cx="2781300" cy="26050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75" y="566738"/>
            <a:ext cx="2333625" cy="259507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850" y="-414337"/>
            <a:ext cx="2238228" cy="218788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76225" y="566738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Contents</a:t>
            </a:r>
            <a:endParaRPr lang="en-US" sz="2250" dirty="0"/>
          </a:p>
        </p:txBody>
      </p:sp>
      <p:sp>
        <p:nvSpPr>
          <p:cNvPr id="8" name="Text 2"/>
          <p:cNvSpPr/>
          <p:nvPr/>
        </p:nvSpPr>
        <p:spPr>
          <a:xfrm>
            <a:off x="2886075" y="209550"/>
            <a:ext cx="4619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3"/>
          <p:cNvSpPr/>
          <p:nvPr/>
        </p:nvSpPr>
        <p:spPr>
          <a:xfrm>
            <a:off x="3028950" y="1171575"/>
            <a:ext cx="3609975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4A3B3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 프로젝트 개요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2995613" y="2181225"/>
            <a:ext cx="371475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4A3B3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 데이터셋 구축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2995613" y="2686050"/>
            <a:ext cx="3990975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4A3B3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 해결 전략의 진화 (Phase 1~4)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2995613" y="3190875"/>
            <a:ext cx="3609975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4A3B3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 Streamlit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3028950" y="3695700"/>
            <a:ext cx="3609975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4A3B3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06 팀 구성 및 역할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3048000" y="4200525"/>
            <a:ext cx="3609975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4A3B3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07 자체 평가 및 의견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3028950" y="666750"/>
            <a:ext cx="3609975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4A3B3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타임라인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2995613" y="1676400"/>
            <a:ext cx="3609975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kern="0" spc="-36" dirty="0">
                <a:solidFill>
                  <a:srgbClr val="4A3B3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 문제 정의 &amp; 기술적 난제</a:t>
            </a: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800100" y="1771650"/>
            <a:ext cx="7729538" cy="1938337"/>
          </a:xfrm>
          <a:prstGeom prst="roundRect">
            <a:avLst>
              <a:gd name="adj" fmla="val 11322"/>
            </a:avLst>
          </a:prstGeom>
          <a:solidFill>
            <a:srgbClr val="F7C7D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876425"/>
            <a:ext cx="2345475" cy="173073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963" y="1876425"/>
            <a:ext cx="2309813" cy="17287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088" y="1890713"/>
            <a:ext cx="2309813" cy="17145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800100" y="952500"/>
            <a:ext cx="770572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4-6: Grad-Cam의 모델판단의 근거를 수치적 시각화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800100" y="3943350"/>
            <a:ext cx="59531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LiSEN 모델이 프레임 내 인물의 위치와 관절을 탐지한 결과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800100" y="4305300"/>
            <a:ext cx="83439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객체 감지와 포즈 정보를 기반으로 이후 2차 판단 모델이 활용할 핵심 특징들이 추출됨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판단 포인트중 Blur( 흐림 ) 와 Brightness ( 밝기 ) 와 같은 요소들을 배제하면서 추론할수있는 모델 강건성 확보</a:t>
            </a:r>
            <a:endParaRPr lang="en-US" sz="13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76287" y="1566863"/>
            <a:ext cx="7729538" cy="1938337"/>
          </a:xfrm>
          <a:prstGeom prst="roundRect">
            <a:avLst>
              <a:gd name="adj" fmla="val 11322"/>
            </a:avLst>
          </a:prstGeom>
          <a:solidFill>
            <a:srgbClr val="F7C7D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7" y="1724026"/>
            <a:ext cx="2386013" cy="164337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225" y="1724026"/>
            <a:ext cx="2305050" cy="164306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" y="1709738"/>
            <a:ext cx="2362200" cy="16573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800100" y="952500"/>
            <a:ext cx="770572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4-7: Grad-Cam의 Focus 정보로 모델 집중도 확인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776287" y="3738562"/>
            <a:ext cx="8001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LiSEN 모델의 포즈·bbox 정보를 입력받아 해당 모델이 판단에있어서 핵심부분을 얼마나 집중하고있고 영역의 크기는 얼마나 되는지 확인할수있음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776287" y="4333875"/>
            <a:ext cx="797718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Grad-Map의 히트맵을 통하여 사람이 1차확인후 Grad-Map의 Focus,Grid 값을 바탕으로 2차 Feature 강화학습 및 모델 추출</a:t>
            </a:r>
            <a:endParaRPr lang="en-US" sz="13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847975"/>
            <a:ext cx="5429250" cy="5572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657350"/>
            <a:ext cx="7291388" cy="5715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4010025"/>
            <a:ext cx="5300663" cy="4476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800100" y="952500"/>
            <a:ext cx="75723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4-8 : 최종 2차 TransFomrer 학습데이터 생성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800100" y="1428750"/>
            <a:ext cx="63865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Font typeface="+mj-lt"/>
              <a:buAutoNum type="arabicPeriod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Keypoint·Confidence → 프레임별이아닌 영상별로 묶어서 그룹화처리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800100" y="2619375"/>
            <a:ext cx="51673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Font typeface="+mj-lt"/>
              <a:buAutoNum type="arabicPeriod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48,499 프레임 병렬 처리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800100" y="3781425"/>
            <a:ext cx="51673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Font typeface="+mj-lt"/>
              <a:buAutoNum type="arabicPeriod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Grad-CAM feature + YOLO feature 통합 (2차 학습데이터)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800100" y="2228850"/>
            <a:ext cx="42338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Grad-CAM 생성 전 데이터를 영상 단위로 병합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800100" y="3419475"/>
            <a:ext cx="42338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/ 후처리용 데이터 구축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800100" y="4457700"/>
            <a:ext cx="42338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 Feature Dataset 생성</a:t>
            </a:r>
            <a:endParaRPr lang="en-US" sz="13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543050"/>
            <a:ext cx="3886200" cy="19240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3" y="1543050"/>
            <a:ext cx="4191000" cy="19240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800100" y="952500"/>
            <a:ext cx="624363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461963" y="3714750"/>
            <a:ext cx="4953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초기 화면을 서비스 스타일에 맞춰 커스터마이징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61963" y="4057650"/>
            <a:ext cx="4953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배경, Header 제거, UI 컴포넌트 투명 처리 적용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461963" y="4400550"/>
            <a:ext cx="49530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“시작하기” 버튼으로 메인 화면 전환 UX 개선</a:t>
            </a:r>
            <a:endParaRPr lang="en-US" sz="13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400300"/>
            <a:ext cx="3000375" cy="9096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1485900"/>
            <a:ext cx="3771900" cy="182403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1485900"/>
            <a:ext cx="3838575" cy="695325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671513"/>
            <a:ext cx="1228725" cy="62388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8" name="Text 2"/>
          <p:cNvSpPr/>
          <p:nvPr/>
        </p:nvSpPr>
        <p:spPr>
          <a:xfrm>
            <a:off x="800100" y="952500"/>
            <a:ext cx="624363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642938" y="3529013"/>
            <a:ext cx="68246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LiSEN AI Dashborad 상단에 프로젝트 전체 흐름을 요약한 리스트 제공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642938" y="3895725"/>
            <a:ext cx="81581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scan_raw_data, render_data_overview 함수를 통해 mp4 / json / csv / 이미지 파일 개수 자동 집계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642938" y="4262438"/>
            <a:ext cx="68246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대시보드 내 데이터 탐색 테이블에서 현재 준비된 데이터 현황을 한눈에 확인 가능</a:t>
            </a:r>
            <a:endParaRPr lang="en-US" sz="13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37" y="1738313"/>
            <a:ext cx="2547938" cy="6905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24" y="1609725"/>
            <a:ext cx="1576388" cy="158115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1609725"/>
            <a:ext cx="3457575" cy="158115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1214438"/>
            <a:ext cx="933450" cy="78581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8837" y="2571750"/>
            <a:ext cx="2547938" cy="576263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9" name="Text 2"/>
          <p:cNvSpPr/>
          <p:nvPr/>
        </p:nvSpPr>
        <p:spPr>
          <a:xfrm>
            <a:off x="800100" y="952500"/>
            <a:ext cx="624363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10" name="Text 3"/>
          <p:cNvSpPr/>
          <p:nvPr/>
        </p:nvSpPr>
        <p:spPr>
          <a:xfrm>
            <a:off x="657225" y="3452813"/>
            <a:ext cx="62960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Pose 모델 예측 결과를 기반으로 Adult/Child 라벨링 수행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657225" y="3881438"/>
            <a:ext cx="62960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Keypoints를 Bounding Box 내부로 정제하여 안정적인 라벨링 환경 제공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57225" y="4305300"/>
            <a:ext cx="62960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UI에서 프레임 단위로 Pose 결과 확인 및 라벨 수정을 지원</a:t>
            </a:r>
            <a:endParaRPr lang="en-US" sz="13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08" y="1412081"/>
            <a:ext cx="1676400" cy="8524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547813"/>
            <a:ext cx="2619375" cy="105727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89" y="2326481"/>
            <a:ext cx="1062038" cy="55721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75" y="1414463"/>
            <a:ext cx="2347913" cy="14668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8" name="Text 2"/>
          <p:cNvSpPr/>
          <p:nvPr/>
        </p:nvSpPr>
        <p:spPr>
          <a:xfrm>
            <a:off x="800100" y="952500"/>
            <a:ext cx="624363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800100" y="3000375"/>
            <a:ext cx="7724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Pose 라벨링 이후, 생성된 keypoints 데이터에 대한 품질 검사 수행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800100" y="3348038"/>
            <a:ext cx="7724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keypoint 개수, 좌표 구조(X,Y),값 범위, 라벨 형태 등 정상 여부 검증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800100" y="3695700"/>
            <a:ext cx="7724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Adult/Child 라벨 분포 그래프를 통해 데이터 편향 여부를 시각적으로 점검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800100" y="4043363"/>
            <a:ext cx="7724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오류가 감지된 라벨은 자동으로 리스트업 후, 검증용 CSV(label_quality.csv)로 출력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800100" y="4391025"/>
            <a:ext cx="7724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최종적으로 학습 가능한 수준의 데이터만 선별하여 다음 단계로 넘김</a:t>
            </a:r>
            <a:endParaRPr lang="en-US" sz="13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19225"/>
            <a:ext cx="2895600" cy="148113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8" y="3024188"/>
            <a:ext cx="2900363" cy="16287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800100" y="952500"/>
            <a:ext cx="624363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743325" y="1533525"/>
            <a:ext cx="408622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YOLO11m-pose는 246-layer, 20.9M parameters로 구성된 경량 Pose 모델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743325" y="2047875"/>
            <a:ext cx="42338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Backbone-Neck-Head 구조 기반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3743325" y="2333625"/>
            <a:ext cx="50053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최신 Attention 모듈 (C2PSA) 포함으로 특징 추출 능력 강화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3743325" y="2619375"/>
            <a:ext cx="47529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head를 통해 Adult/Child keypoints 예측 지원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4291013" y="4319588"/>
            <a:ext cx="4619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3743325" y="3509963"/>
            <a:ext cx="48958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SPPF: Spatial Pyramid Fusion으로 멀티 스케일 특징 생성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3743325" y="3795713"/>
            <a:ext cx="5410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Upsample &amp; Concat: Skip connection으로 고해상도 정보 복원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3743325" y="3224213"/>
            <a:ext cx="48958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C3k2: Residual 기반 Block, 특징 추출 반복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3743325" y="4081463"/>
            <a:ext cx="48958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Head: 17 Keypoints 출력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7080570" y="3065675"/>
            <a:ext cx="822351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F65009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심화</a:t>
            </a:r>
            <a:endParaRPr lang="en-US" sz="13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538288"/>
            <a:ext cx="3929063" cy="28336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281613" y="1228725"/>
            <a:ext cx="35194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Training Log 해석 (핵심 지표 설명)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972050" y="1695450"/>
            <a:ext cx="3829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Epoch (1/1) → 현재 학습 중인 Epoch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972050" y="1924050"/>
            <a:ext cx="3829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0G → GPU 메모리 사용량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972050" y="2171700"/>
            <a:ext cx="3829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box_loss → Bounding Box 예측 손실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972050" y="2419350"/>
            <a:ext cx="3829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pose_loss → Keypoints 회귀 손실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972050" y="2667000"/>
            <a:ext cx="3829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kobj_loss → Objectness(존재 여부) 손실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972050" y="2914650"/>
            <a:ext cx="3829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cls_loss → Class 분류 손실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972050" y="3162300"/>
            <a:ext cx="382905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dfl_loss → Distribution Focal Loss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(Bounding box 정밀도 관련)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4972050" y="3638550"/>
            <a:ext cx="3829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Instances → 이미지에서 감지된 인원 수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972050" y="3886200"/>
            <a:ext cx="404812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 480 / 진행률(5%) → 압력 이미지 크기 및 현재 진행 상태</a:t>
            </a:r>
            <a:endParaRPr lang="en-US" sz="13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81175"/>
            <a:ext cx="6491288" cy="19240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1333500"/>
            <a:ext cx="55149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pose Validation (검증) 구간의 클래스별 성능 지표 출력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90563" y="3924300"/>
            <a:ext cx="5734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Pose Adult/Child 모델의 클래스별 성능 검증을 수행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90563" y="4191000"/>
            <a:ext cx="70580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Box 및 Pose 기준 Precision-Recall-mAP50-95 지표를 통해 모델의 안정성을 평가함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90563" y="4457700"/>
            <a:ext cx="5734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 과정에서 클래스 간 편향 없이 고른 성능을 확인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19325" y="1700213"/>
            <a:ext cx="1628775" cy="82867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5438775" y="1524000"/>
            <a:ext cx="1628775" cy="1004887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3829050" y="2528888"/>
            <a:ext cx="1628775" cy="828675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7048500" y="2528888"/>
            <a:ext cx="1628775" cy="828675"/>
          </a:xfrm>
          <a:prstGeom prst="rect">
            <a:avLst/>
          </a:prstGeom>
          <a:noFill/>
          <a:ln/>
        </p:spPr>
      </p:sp>
      <p:sp>
        <p:nvSpPr>
          <p:cNvPr id="6" name="Shape 4"/>
          <p:cNvSpPr/>
          <p:nvPr/>
        </p:nvSpPr>
        <p:spPr>
          <a:xfrm>
            <a:off x="609600" y="2528888"/>
            <a:ext cx="1628775" cy="828675"/>
          </a:xfrm>
          <a:prstGeom prst="rect">
            <a:avLst/>
          </a:prstGeom>
          <a:noFill/>
          <a:ln/>
        </p:spPr>
      </p:sp>
      <p:sp>
        <p:nvSpPr>
          <p:cNvPr id="7" name="Text 5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2528887"/>
            <a:ext cx="8101013" cy="38100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528888"/>
            <a:ext cx="9525" cy="276225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0" y="2528888"/>
            <a:ext cx="9525" cy="27622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2528888"/>
            <a:ext cx="9525" cy="276225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75" y="2133600"/>
            <a:ext cx="9525" cy="276225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2157413"/>
            <a:ext cx="9525" cy="27622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타임라인</a:t>
            </a:r>
            <a:endParaRPr lang="en-US" sz="2250" dirty="0"/>
          </a:p>
        </p:txBody>
      </p:sp>
      <p:sp>
        <p:nvSpPr>
          <p:cNvPr id="15" name="Text 7"/>
          <p:cNvSpPr/>
          <p:nvPr/>
        </p:nvSpPr>
        <p:spPr>
          <a:xfrm>
            <a:off x="609600" y="2852738"/>
            <a:ext cx="2085975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88" b="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 11 03 ~ 11 05</a:t>
            </a:r>
            <a:endParaRPr lang="en-US" sz="1088" dirty="0"/>
          </a:p>
        </p:txBody>
      </p:sp>
      <p:sp>
        <p:nvSpPr>
          <p:cNvPr id="16" name="Text 8"/>
          <p:cNvSpPr/>
          <p:nvPr/>
        </p:nvSpPr>
        <p:spPr>
          <a:xfrm>
            <a:off x="609601" y="3100388"/>
            <a:ext cx="1435100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기획 / 데이터 수집 / 분석</a:t>
            </a:r>
            <a:endParaRPr lang="en-US" sz="900" dirty="0"/>
          </a:p>
        </p:txBody>
      </p:sp>
      <p:sp>
        <p:nvSpPr>
          <p:cNvPr id="17" name="Text 9"/>
          <p:cNvSpPr/>
          <p:nvPr/>
        </p:nvSpPr>
        <p:spPr>
          <a:xfrm>
            <a:off x="7048500" y="2852738"/>
            <a:ext cx="2085975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88" b="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 11 03 ~ 12 05</a:t>
            </a:r>
            <a:endParaRPr lang="en-US" sz="1088" dirty="0"/>
          </a:p>
        </p:txBody>
      </p:sp>
      <p:sp>
        <p:nvSpPr>
          <p:cNvPr id="18" name="Text 10"/>
          <p:cNvSpPr/>
          <p:nvPr/>
        </p:nvSpPr>
        <p:spPr>
          <a:xfrm>
            <a:off x="7048501" y="3100388"/>
            <a:ext cx="850900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총 개발 기간</a:t>
            </a:r>
            <a:endParaRPr lang="en-US" sz="900" dirty="0"/>
          </a:p>
        </p:txBody>
      </p:sp>
      <p:sp>
        <p:nvSpPr>
          <p:cNvPr id="19" name="Text 11"/>
          <p:cNvSpPr/>
          <p:nvPr/>
        </p:nvSpPr>
        <p:spPr>
          <a:xfrm>
            <a:off x="3829050" y="2852738"/>
            <a:ext cx="2085975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88" b="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 11 14 ~ 11 28</a:t>
            </a:r>
            <a:endParaRPr lang="en-US" sz="1088" dirty="0"/>
          </a:p>
        </p:txBody>
      </p:sp>
      <p:sp>
        <p:nvSpPr>
          <p:cNvPr id="20" name="Text 12"/>
          <p:cNvSpPr/>
          <p:nvPr/>
        </p:nvSpPr>
        <p:spPr>
          <a:xfrm>
            <a:off x="3829051" y="3100388"/>
            <a:ext cx="1854200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모델 학습 / 모델 평가 / 모델 선택</a:t>
            </a:r>
            <a:endParaRPr lang="en-US" sz="900" dirty="0"/>
          </a:p>
        </p:txBody>
      </p:sp>
      <p:sp>
        <p:nvSpPr>
          <p:cNvPr id="21" name="Text 13"/>
          <p:cNvSpPr/>
          <p:nvPr/>
        </p:nvSpPr>
        <p:spPr>
          <a:xfrm>
            <a:off x="5438775" y="1524000"/>
            <a:ext cx="2085975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88" b="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 12 01 ~ 12 05</a:t>
            </a:r>
            <a:endParaRPr lang="en-US" sz="1088" dirty="0"/>
          </a:p>
        </p:txBody>
      </p:sp>
      <p:sp>
        <p:nvSpPr>
          <p:cNvPr id="22" name="Text 14"/>
          <p:cNvSpPr/>
          <p:nvPr/>
        </p:nvSpPr>
        <p:spPr>
          <a:xfrm>
            <a:off x="5438775" y="1771650"/>
            <a:ext cx="2041525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웹서비스 구현(필요 시 과정 중간중간 시물레이션)  / 문서 정리</a:t>
            </a:r>
            <a:endParaRPr lang="en-US" sz="900" dirty="0"/>
          </a:p>
        </p:txBody>
      </p:sp>
      <p:sp>
        <p:nvSpPr>
          <p:cNvPr id="23" name="Text 15"/>
          <p:cNvSpPr/>
          <p:nvPr/>
        </p:nvSpPr>
        <p:spPr>
          <a:xfrm>
            <a:off x="2219325" y="1700213"/>
            <a:ext cx="2085975" cy="1905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88" b="1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 11 06 ~ 11 13</a:t>
            </a:r>
            <a:endParaRPr lang="en-US" sz="1088" dirty="0"/>
          </a:p>
        </p:txBody>
      </p:sp>
      <p:sp>
        <p:nvSpPr>
          <p:cNvPr id="24" name="Text 16"/>
          <p:cNvSpPr/>
          <p:nvPr/>
        </p:nvSpPr>
        <p:spPr>
          <a:xfrm>
            <a:off x="2219326" y="1947863"/>
            <a:ext cx="1562100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수집 / 분석 / 전처리</a:t>
            </a:r>
            <a:endParaRPr lang="en-US" sz="9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04850" y="1304925"/>
            <a:ext cx="7729538" cy="2205038"/>
          </a:xfrm>
          <a:prstGeom prst="roundRect">
            <a:avLst>
              <a:gd name="adj" fmla="val 9952"/>
            </a:avLst>
          </a:prstGeom>
          <a:solidFill>
            <a:srgbClr val="F7C7D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3" y="1457325"/>
            <a:ext cx="3419475" cy="190023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457325"/>
            <a:ext cx="1914525" cy="190023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5" y="2105025"/>
            <a:ext cx="1252538" cy="125253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813" y="1443038"/>
            <a:ext cx="1019175" cy="66198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10" name="Text 4"/>
          <p:cNvSpPr/>
          <p:nvPr/>
        </p:nvSpPr>
        <p:spPr>
          <a:xfrm>
            <a:off x="2205038" y="1052513"/>
            <a:ext cx="42433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Evaluation Highlights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704850" y="3605213"/>
            <a:ext cx="49625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Keypoint inference가 실제 관절 위치와 잘 일치함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04850" y="4519613"/>
            <a:ext cx="78581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학습 완료 후 모델 가중치(best.pt)와 설정 파일(args.yaml)을 저장하여 재학습 및 재현성을 확보함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704850" y="3833812"/>
            <a:ext cx="49625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Adult/Child 분류에서 높은 Precision/Recall 확보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704850" y="4062412"/>
            <a:ext cx="49625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Confusion Matrix 상 오분류 비율 낮음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704850" y="4305300"/>
            <a:ext cx="60340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분포 및 박스 폭/비율이 정상 범위로 확인됨 → 데이터 품질 양호</a:t>
            </a:r>
            <a:endParaRPr lang="en-US" sz="13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2114550"/>
            <a:ext cx="2933700" cy="16002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38" y="3090863"/>
            <a:ext cx="2933700" cy="16002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75" y="1409700"/>
            <a:ext cx="1333500" cy="81915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875" y="1409700"/>
            <a:ext cx="1490663" cy="81915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875" y="2300288"/>
            <a:ext cx="1490663" cy="709613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9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10" name="Text 3"/>
          <p:cNvSpPr/>
          <p:nvPr/>
        </p:nvSpPr>
        <p:spPr>
          <a:xfrm>
            <a:off x="800100" y="1409700"/>
            <a:ext cx="49958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행동(Action)라벨링 &amp; 구간(segment) 라벨링 도구 구현</a:t>
            </a:r>
            <a:endParaRPr lang="en-US" sz="1350" dirty="0"/>
          </a:p>
        </p:txBody>
      </p:sp>
      <p:sp>
        <p:nvSpPr>
          <p:cNvPr id="11" name="Text 4"/>
          <p:cNvSpPr/>
          <p:nvPr/>
        </p:nvSpPr>
        <p:spPr>
          <a:xfrm>
            <a:off x="800100" y="2114550"/>
            <a:ext cx="320040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  기반 행동 인식 모델 학습을 위해 행동 라벨 데이터(정상/경고/위험)를 별도 생성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800100" y="2943225"/>
            <a:ext cx="320040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예측 결과를 기반으로 사용자가 행동 발생 구간을 시각적으로 선택 후 CSV로 저장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800100" y="3857625"/>
            <a:ext cx="426243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반복되는 장면은 자동 라벨링 기능으로 속도 향상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800100" y="4229100"/>
            <a:ext cx="49958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결과 CSV는 이후 시계열 Transformer 입력용으로 사용</a:t>
            </a:r>
            <a:endParaRPr lang="en-US" sz="13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04850" y="1695450"/>
            <a:ext cx="7729538" cy="1962150"/>
          </a:xfrm>
          <a:prstGeom prst="roundRect">
            <a:avLst>
              <a:gd name="adj" fmla="val 11184"/>
            </a:avLst>
          </a:prstGeom>
          <a:solidFill>
            <a:srgbClr val="F7C7D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2166938"/>
            <a:ext cx="2771775" cy="12477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7" y="1914525"/>
            <a:ext cx="3624263" cy="151923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1914525"/>
            <a:ext cx="1600200" cy="876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800100" y="1347788"/>
            <a:ext cx="49958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행동 인식 모델 (Transformer) 학습을 위한 Pose 시퀀스 생성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690563" y="3829050"/>
            <a:ext cx="7724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keypoints(17개 * 2)를 시간 순서대로 묶어 Transformer  학습용 시계열 데이터로 변환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690563" y="4057650"/>
            <a:ext cx="7724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라벨링된 행동(Action) 데이터와 Pose 데이터를 매칭하여 dataset_action_pose.npz 파일 생성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90563" y="4305300"/>
            <a:ext cx="7724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Pose 결과(txt)를 keypoint 배열로 변환하는 전처리 함수 적용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704850" y="4552950"/>
            <a:ext cx="77247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 Recognition 모델의 입력 형식을 표준화하여 학습 파이프라인 자동화</a:t>
            </a:r>
            <a:endParaRPr lang="en-US" sz="13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704850" y="1671638"/>
            <a:ext cx="7729538" cy="2166938"/>
          </a:xfrm>
          <a:prstGeom prst="roundRect">
            <a:avLst>
              <a:gd name="adj" fmla="val 10127"/>
            </a:avLst>
          </a:prstGeom>
          <a:solidFill>
            <a:srgbClr val="F7C7D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857375"/>
            <a:ext cx="4271963" cy="179546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788" y="1462088"/>
            <a:ext cx="1885950" cy="119062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850" y="1462088"/>
            <a:ext cx="1428750" cy="1190625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450" y="2757488"/>
            <a:ext cx="1633538" cy="9477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10" name="Text 4"/>
          <p:cNvSpPr/>
          <p:nvPr/>
        </p:nvSpPr>
        <p:spPr>
          <a:xfrm>
            <a:off x="800100" y="1347788"/>
            <a:ext cx="49958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Sequence 기반 행동 데이터 증강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704850" y="3929063"/>
            <a:ext cx="70770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 학습의 일반화 성능을 높이기 위해 Pose  시퀀스를 증강(Augmentation)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04850" y="4614863"/>
            <a:ext cx="70770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행동 패턴을 모델이 학습하도록 유도해 과적합(Overfitting) 감소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704850" y="4157663"/>
            <a:ext cx="75057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Gaussian, jitter, scale 변환, temporal shift, horizontal flip 등 시계열 기반 증강 기법 적용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704850" y="4386263"/>
            <a:ext cx="8253412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완본 시퀀스 (dataset_action_pose.npz)와 증강 시퀀스(dataset_action_pase_aug.npz)를 모두 생성</a:t>
            </a:r>
            <a:endParaRPr lang="en-US" sz="13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14500"/>
            <a:ext cx="5781675" cy="11620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538" y="2138363"/>
            <a:ext cx="1519238" cy="94773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719263"/>
            <a:ext cx="1785938" cy="13668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800100" y="1347788"/>
            <a:ext cx="49958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 기반 행동 분류 모델 학습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800100" y="3086100"/>
            <a:ext cx="64912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시퀀스 데이터를 입력으로 사용하여 시계열 기반 행동 인식 모델 학습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800100" y="3452813"/>
            <a:ext cx="6491288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입력구조: 34차원 keypoints 벡터 (17개 관절 * x/y)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sequence length = 30 frames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positional encoding 포함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800100" y="4191000"/>
            <a:ext cx="6491288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학습 결과: transformer_action_risk.pt 모델 생성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transformer_training_log.txt에 학습 지표 저장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4805363" y="719138"/>
            <a:ext cx="5014913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모델 구조:  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4-layer Transformer Encoder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Multi-head Attention 기반 시계열 패턴 학습</a:t>
            </a:r>
            <a:endParaRPr lang="en-US" sz="135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출력은 SAFE / CAUTION / DANGER (3-class)</a:t>
            </a:r>
            <a:endParaRPr lang="en-US" sz="13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148388" y="1423988"/>
            <a:ext cx="2362200" cy="261937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672138" y="2957513"/>
            <a:ext cx="2838450" cy="261937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414713" y="4600575"/>
            <a:ext cx="5095875" cy="261937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323850"/>
            <a:ext cx="2147888" cy="125253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1695450"/>
            <a:ext cx="2557463" cy="1404938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931" y="3211513"/>
            <a:ext cx="4586288" cy="1490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98500" y="609600"/>
            <a:ext cx="238397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698501" y="952500"/>
            <a:ext cx="1339850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698501" y="1347788"/>
            <a:ext cx="296544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 행동 인식 모델 내부 구조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872163" y="1228725"/>
            <a:ext cx="4667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6148388" y="1481138"/>
            <a:ext cx="2781300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188"/>
              </a:lnSpc>
              <a:buNone/>
            </a:pPr>
            <a:r>
              <a:rPr lang="en-US" sz="900" b="1" kern="0" spc="-18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PoseSeqDataset — 시퀀스 데이터셋 로더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5710238" y="3014663"/>
            <a:ext cx="320992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188"/>
              </a:lnSpc>
              <a:buNone/>
            </a:pPr>
            <a:r>
              <a:rPr lang="en-US" sz="900" b="1" kern="0" spc="-18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PositionalEncoding - 위치정보 입력</a:t>
            </a:r>
            <a:endParaRPr lang="en-US" sz="900" dirty="0"/>
          </a:p>
        </p:txBody>
      </p:sp>
      <p:sp>
        <p:nvSpPr>
          <p:cNvPr id="15" name="Text 10"/>
          <p:cNvSpPr/>
          <p:nvPr/>
        </p:nvSpPr>
        <p:spPr>
          <a:xfrm>
            <a:off x="3738563" y="4657725"/>
            <a:ext cx="5153025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188"/>
              </a:lnSpc>
              <a:buNone/>
            </a:pPr>
            <a:r>
              <a:rPr lang="en-US" sz="900" b="1" kern="0" spc="-18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TransformerClassifier - 모델 구조</a:t>
            </a:r>
            <a:endParaRPr lang="en-US" sz="900" dirty="0"/>
          </a:p>
        </p:txBody>
      </p:sp>
      <p:sp>
        <p:nvSpPr>
          <p:cNvPr id="16" name="Text 11"/>
          <p:cNvSpPr/>
          <p:nvPr/>
        </p:nvSpPr>
        <p:spPr>
          <a:xfrm>
            <a:off x="469901" y="1785938"/>
            <a:ext cx="5240337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시계열 Pose 데이터를 기반으로 Transformer Encodr를 직접 구현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479426" y="2200275"/>
            <a:ext cx="4892674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커스텀 Datset, Positional Enxoding, Multi-head Attention, 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469901" y="2957513"/>
            <a:ext cx="5567144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이를 통해 YOLO Pose → Sequence → Transformer로 이어지는</a:t>
            </a:r>
            <a:endParaRPr lang="en-US" sz="1350" dirty="0"/>
          </a:p>
        </p:txBody>
      </p:sp>
      <p:sp>
        <p:nvSpPr>
          <p:cNvPr id="19" name="Text 14"/>
          <p:cNvSpPr/>
          <p:nvPr/>
        </p:nvSpPr>
        <p:spPr>
          <a:xfrm>
            <a:off x="698500" y="3328988"/>
            <a:ext cx="3328481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앤드-투-앤드 행동 인식 파이프라인을 완성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781050" y="3771900"/>
            <a:ext cx="49053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712788" y="2586038"/>
            <a:ext cx="51593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Feedforward Network를 조합해 행동 위험도 3-class 분류 모델을 구축</a:t>
            </a:r>
            <a:endParaRPr lang="en-US" sz="13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43075"/>
            <a:ext cx="6219825" cy="16525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1347788"/>
            <a:ext cx="45053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모델 추론 시스템 (End-to-End Inference Pipeline)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00100" y="3562350"/>
            <a:ext cx="63103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기반 Adult/Child Pose 모델(best.pt)로 인물 위치 자세 예측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00100" y="3790950"/>
            <a:ext cx="725328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시퀀스를 Transformer 행동 위험도 모델 (transformer_action_risk.pt)에 입력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00100" y="4019550"/>
            <a:ext cx="63103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분석할 영상 업로드 후 프레임 단위로 자동 추론 수행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00100" y="4248150"/>
            <a:ext cx="63103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분석 완료 시 결과 영상 + 분석 JSON 파일 자동 저장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00100" y="4471988"/>
            <a:ext cx="63103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기반 실시간 추론 인터페이스 제공</a:t>
            </a:r>
            <a:endParaRPr lang="en-US" sz="13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38313"/>
            <a:ext cx="1866900" cy="16668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613" y="2462213"/>
            <a:ext cx="1638300" cy="94297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525" y="2543175"/>
            <a:ext cx="1566863" cy="86201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388" y="2352675"/>
            <a:ext cx="1347788" cy="105251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8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800100" y="1347788"/>
            <a:ext cx="45053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YOLO-Transformer 분석 과정 로그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800100" y="3514725"/>
            <a:ext cx="75342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매 프레임마다 YOLO가 폭력/비폭력 박스 개수, 키포인트 검출 수, 처리 속도(FPS)를 출력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800100" y="3876675"/>
            <a:ext cx="75342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성능 확인용 시스템 로그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800100" y="4267200"/>
            <a:ext cx="753427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모델이 제대로 동작하고 있는지 + 영상처리 성능 확인 가능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5119688" y="795338"/>
            <a:ext cx="52863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4667250" y="1233488"/>
            <a:ext cx="4367213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+ Transformer 추론 결과를 기반</a:t>
            </a:r>
            <a:endParaRPr lang="en-US" sz="1350" dirty="0"/>
          </a:p>
          <a:p>
            <a:pPr marL="0" indent="0" algn="ctr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프레임 로그, 최종 분석 영상, 프레임별 JSON 데이터를 자동 생성하는 완전한 End-to-End  분석 시스템</a:t>
            </a:r>
            <a:endParaRPr lang="en-US" sz="13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609600"/>
            <a:ext cx="3729038" cy="13192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13" y="2286000"/>
            <a:ext cx="2305050" cy="2414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800100" y="1347788"/>
            <a:ext cx="45053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Vector 생성 &amp; Transformer 추론 파이프라인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800100" y="1919288"/>
            <a:ext cx="5448300" cy="933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980"/>
              </a:lnSpc>
              <a:buNone/>
            </a:pPr>
            <a:r>
              <a:rPr lang="en-US" sz="1500" b="1" kern="0" spc="-3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Vector 생성 (YOLO Pose → 34D 변환)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Pose 결과에서 17개 관절의 (x,y) 좌표 (0~1 정규화) 추출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(17*2) 배열을 flatten → 34차원 pose vector 생성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생성된 pose_vec은 Transformer 입력의 한 프레임 특징 벡터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800100" y="3195638"/>
            <a:ext cx="5448300" cy="11620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980"/>
              </a:lnSpc>
              <a:buNone/>
            </a:pPr>
            <a:r>
              <a:rPr lang="en-US" sz="1500" b="1" kern="0" spc="-3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기반 시각화 처리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yolo_pose() → 사람 + 키포인트 검출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draw_pose_on_image() → 포즈 스켈레톤 표시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yolo_box() → 폭력/정상 감지 박스 표시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폭력 = 빨강, 비폭력 = 초록</a:t>
            </a:r>
            <a:endParaRPr lang="en-US" sz="15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800100" y="1347788"/>
            <a:ext cx="45053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Vector 생성 &amp; Transformer 추론 파이프라인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00100" y="1857375"/>
            <a:ext cx="5448300" cy="20764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980"/>
              </a:lnSpc>
              <a:buNone/>
            </a:pPr>
            <a:r>
              <a:rPr lang="en-US" sz="1500" b="1" kern="0" spc="-3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시퀀스 생성 &amp; Transformer 행동 인식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프레임마다 생성된 pose_vec을 seq_buffer에 저장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pose_vec이 12프레임 이상 쌓이면</a:t>
            </a:r>
            <a:endParaRPr lang="en-US" sz="150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최근 12개 → (12 * 34)시퀀스로 구성</a:t>
            </a:r>
            <a:endParaRPr lang="en-US" sz="150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Transformer 모델 입력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 출력:</a:t>
            </a:r>
            <a:endParaRPr lang="en-US" sz="1500" dirty="0"/>
          </a:p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SAFE / WARNING /DANGER + 확률 (score)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예측 결과(tf_label, tf_score)를 프레임에 Overlay 출력</a:t>
            </a:r>
            <a:endParaRPr lang="en-US" sz="1500" dirty="0"/>
          </a:p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 위험도 기록은 risk_log에 누적 저장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833438" y="4210050"/>
            <a:ext cx="703897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Pose로 추출한 34D pose vector 시퀀스를 Transformer에 입력하여 프레임 단위 행동 위험도(S/W/D)를 실시간으로 예측하는 파이프라인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966788" y="1490663"/>
            <a:ext cx="7377113" cy="709613"/>
          </a:xfrm>
          <a:prstGeom prst="rect">
            <a:avLst/>
          </a:prstGeom>
          <a:solidFill>
            <a:srgbClr val="FFE6E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800100" y="952500"/>
            <a:ext cx="338613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개요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266825" y="1704975"/>
            <a:ext cx="729138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어린이집 CCTV 기반 ‘아동학대 실시간 탐지’ 시스템 개발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95388" y="2547938"/>
            <a:ext cx="7377112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2160"/>
              </a:lnSpc>
              <a:buSzPct val="100000"/>
              <a:buChar char="•"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어린이집 CCTV는 대부분 사후 확인용이라 실시간 학대 감지가 어려움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195388" y="3290888"/>
            <a:ext cx="6743700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2160"/>
              </a:lnSpc>
              <a:buSzPct val="100000"/>
              <a:buChar char="•"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장난/제지/학대 동작이 유사해 사람이 즉시 판단하기도 제한적임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195388" y="4029075"/>
            <a:ext cx="7377112" cy="2762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2160"/>
              </a:lnSpc>
              <a:buSzPct val="100000"/>
              <a:buChar char="•"/>
            </a:pPr>
            <a:r>
              <a:rPr lang="en-US" sz="1800" b="1" kern="0" spc="-36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이를 보완하기 위해 AI 기반의 정확한 실시간 행동 분석 시스템이 필요함</a:t>
            </a:r>
            <a:endParaRPr lang="en-US" sz="1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500188"/>
            <a:ext cx="2205038" cy="8810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1500188"/>
            <a:ext cx="1938337" cy="88106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2571750"/>
            <a:ext cx="3014663" cy="87153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762" y="2586038"/>
            <a:ext cx="1914525" cy="85725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719512"/>
            <a:ext cx="2871788" cy="904875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3719512"/>
            <a:ext cx="1966912" cy="90487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10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11" name="Text 3"/>
          <p:cNvSpPr/>
          <p:nvPr/>
        </p:nvSpPr>
        <p:spPr>
          <a:xfrm>
            <a:off x="4152900" y="1500188"/>
            <a:ext cx="4529138" cy="8239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안전(SAFE)</a:t>
            </a:r>
            <a:endParaRPr lang="en-US" sz="1350" dirty="0"/>
          </a:p>
          <a:p>
            <a:pPr marL="342900" indent="-342900" algn="l">
              <a:lnSpc>
                <a:spcPts val="1584"/>
              </a:lnSpc>
              <a:buSzPct val="100000"/>
              <a:buChar char="•"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정상적인 어른-아이 상호작용으로 판단된 경우</a:t>
            </a:r>
            <a:endParaRPr lang="en-US" sz="1350" dirty="0"/>
          </a:p>
          <a:p>
            <a:pPr marL="342900" indent="-342900" algn="l">
              <a:lnSpc>
                <a:spcPts val="1584"/>
              </a:lnSpc>
              <a:buSzPct val="100000"/>
              <a:buChar char="•"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Pose + Transformer 모두 위험 요소 발견되지 않음</a:t>
            </a:r>
            <a:endParaRPr lang="en-US" sz="1350" dirty="0"/>
          </a:p>
          <a:p>
            <a:pPr marL="342900" indent="-342900" algn="l">
              <a:lnSpc>
                <a:spcPts val="1584"/>
              </a:lnSpc>
              <a:buSzPct val="100000"/>
              <a:buChar char="•"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위험도 그래프에서 안전(Safe) 확률이 가장 높음</a:t>
            </a:r>
            <a:endParaRPr lang="en-US" sz="1350" dirty="0"/>
          </a:p>
        </p:txBody>
      </p:sp>
      <p:sp>
        <p:nvSpPr>
          <p:cNvPr id="12" name="Text 4"/>
          <p:cNvSpPr/>
          <p:nvPr/>
        </p:nvSpPr>
        <p:spPr>
          <a:xfrm>
            <a:off x="4152900" y="3719512"/>
            <a:ext cx="4976813" cy="8239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위험(DANGER)</a:t>
            </a:r>
            <a:endParaRPr lang="en-US" sz="1350" dirty="0"/>
          </a:p>
          <a:p>
            <a:pPr marL="342900" indent="-342900" algn="l">
              <a:lnSpc>
                <a:spcPts val="1584"/>
              </a:lnSpc>
              <a:buSzPct val="100000"/>
              <a:buChar char="•"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아이에게 과도한 힘이 가해지거나, 공격적 움직임 패턴이 나타나는 상황</a:t>
            </a:r>
            <a:endParaRPr lang="en-US" sz="1350" dirty="0"/>
          </a:p>
          <a:p>
            <a:pPr marL="342900" indent="-342900" algn="l">
              <a:lnSpc>
                <a:spcPts val="1584"/>
              </a:lnSpc>
              <a:buSzPct val="100000"/>
              <a:buChar char="•"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키포인트 속도.거리 변화 등 Transformer가 위험 시퀀스로 인식</a:t>
            </a:r>
            <a:endParaRPr lang="en-US" sz="1350" dirty="0"/>
          </a:p>
          <a:p>
            <a:pPr marL="342900" indent="-342900" algn="l">
              <a:lnSpc>
                <a:spcPts val="1584"/>
              </a:lnSpc>
              <a:buSzPct val="100000"/>
              <a:buChar char="•"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위험도 그래프에서 Danger 확률이 가장 높음</a:t>
            </a:r>
            <a:endParaRPr lang="en-US" sz="1350" dirty="0"/>
          </a:p>
        </p:txBody>
      </p:sp>
      <p:sp>
        <p:nvSpPr>
          <p:cNvPr id="13" name="Text 5"/>
          <p:cNvSpPr/>
          <p:nvPr/>
        </p:nvSpPr>
        <p:spPr>
          <a:xfrm>
            <a:off x="4152900" y="2543175"/>
            <a:ext cx="4529138" cy="102393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경고(WARNING)</a:t>
            </a:r>
            <a:endParaRPr lang="en-US" sz="1350" dirty="0"/>
          </a:p>
          <a:p>
            <a:pPr marL="342900" indent="-342900" algn="l">
              <a:lnSpc>
                <a:spcPts val="1584"/>
              </a:lnSpc>
              <a:buSzPct val="100000"/>
              <a:buChar char="•"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신체 접촉은 있지만 공격성으로 보기 어려운 애매한 상황</a:t>
            </a:r>
            <a:endParaRPr lang="en-US" sz="1350" dirty="0"/>
          </a:p>
          <a:p>
            <a:pPr marL="342900" indent="-342900" algn="l">
              <a:lnSpc>
                <a:spcPts val="1584"/>
              </a:lnSpc>
              <a:buSzPct val="100000"/>
              <a:buChar char="•"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Pose 변화나 거리 감지가 ‘주의할 패턴’으로 감지됨</a:t>
            </a:r>
            <a:endParaRPr lang="en-US" sz="1350" dirty="0"/>
          </a:p>
          <a:p>
            <a:pPr marL="342900" indent="-342900" algn="l">
              <a:lnSpc>
                <a:spcPts val="1584"/>
              </a:lnSpc>
              <a:buSzPct val="100000"/>
              <a:buChar char="•"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위험도 그래프에서 Warning 확률이 상승</a:t>
            </a:r>
            <a:endParaRPr lang="en-US" sz="1350" dirty="0"/>
          </a:p>
          <a:p>
            <a:pPr marL="0" indent="0" algn="l">
              <a:lnSpc>
                <a:spcPts val="1584"/>
              </a:lnSpc>
              <a:buNone/>
            </a:pPr>
            <a:r>
              <a:rPr lang="en-US" sz="1200" b="1" kern="0" spc="-24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→ 행동 패턴이 위험으로 발전할 가능성을 시사</a:t>
            </a:r>
            <a:endParaRPr lang="en-US" sz="13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3" y="1466850"/>
            <a:ext cx="2590800" cy="1385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325" y="1462088"/>
            <a:ext cx="2581275" cy="139065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3181350"/>
            <a:ext cx="2571750" cy="135255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512" y="3181350"/>
            <a:ext cx="2481263" cy="135255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063" y="2209800"/>
            <a:ext cx="207668" cy="134617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6957" y="2791696"/>
            <a:ext cx="2896215" cy="487625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1375" y="3929063"/>
            <a:ext cx="350484" cy="16336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12" name="Text 3"/>
          <p:cNvSpPr/>
          <p:nvPr/>
        </p:nvSpPr>
        <p:spPr>
          <a:xfrm>
            <a:off x="2152650" y="1052513"/>
            <a:ext cx="45053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시간 흐름에 따른 행동 변화를 연속적으로 감지한 실제 사례</a:t>
            </a:r>
            <a:endParaRPr lang="en-US" sz="13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1547813"/>
            <a:ext cx="1619250" cy="20431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533526"/>
            <a:ext cx="842963" cy="202882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275" y="1547813"/>
            <a:ext cx="747713" cy="204311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8" y="3590925"/>
            <a:ext cx="1452563" cy="71437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3581400"/>
            <a:ext cx="1042988" cy="72390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175" y="1547813"/>
            <a:ext cx="4462463" cy="180498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050" y="2238376"/>
            <a:ext cx="2643188" cy="222885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05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800100" y="9525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2250" dirty="0"/>
          </a:p>
        </p:txBody>
      </p:sp>
      <p:sp>
        <p:nvSpPr>
          <p:cNvPr id="12" name="Text 3"/>
          <p:cNvSpPr/>
          <p:nvPr/>
        </p:nvSpPr>
        <p:spPr>
          <a:xfrm>
            <a:off x="2152650" y="1052513"/>
            <a:ext cx="45053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운영 기능 &amp; 시스템 관리 기능</a:t>
            </a:r>
            <a:endParaRPr lang="en-US" sz="13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668191" y="1952625"/>
            <a:ext cx="1753791" cy="239077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4729163" y="1952625"/>
            <a:ext cx="1753791" cy="2238375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6781800" y="1952625"/>
            <a:ext cx="1753791" cy="2238375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09600" y="1952625"/>
            <a:ext cx="1753791" cy="2238375"/>
          </a:xfrm>
          <a:prstGeom prst="rect">
            <a:avLst/>
          </a:prstGeom>
          <a:noFill/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0" y="1952625"/>
            <a:ext cx="1695450" cy="1695450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970" y="1952625"/>
            <a:ext cx="1695450" cy="169545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333" y="1952625"/>
            <a:ext cx="1695450" cy="169545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361" y="1952625"/>
            <a:ext cx="1695450" cy="1695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06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800100" y="952500"/>
            <a:ext cx="338613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팀 구성 및 역할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609600" y="3724275"/>
            <a:ext cx="2210991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kern="0" spc="-13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빙승현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609600" y="4038600"/>
            <a:ext cx="2210991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팀장, 자료 수집, 모델 학습 및 개발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6781800" y="3724275"/>
            <a:ext cx="2210991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kern="0" spc="-13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정두균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781800" y="4038600"/>
            <a:ext cx="2210991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개발</a:t>
            </a:r>
            <a:endParaRPr lang="en-US" sz="900" dirty="0"/>
          </a:p>
        </p:txBody>
      </p:sp>
      <p:sp>
        <p:nvSpPr>
          <p:cNvPr id="17" name="Text 11"/>
          <p:cNvSpPr/>
          <p:nvPr/>
        </p:nvSpPr>
        <p:spPr>
          <a:xfrm>
            <a:off x="4729163" y="3724275"/>
            <a:ext cx="2210991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kern="0" spc="-13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지수정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4729163" y="4038600"/>
            <a:ext cx="2210991" cy="152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PPT 제작 및 디자인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2668191" y="3724275"/>
            <a:ext cx="2210991" cy="23812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350" kern="0" spc="-13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류주현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2668191" y="4038600"/>
            <a:ext cx="2210991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206"/>
              </a:lnSpc>
              <a:buNone/>
            </a:pPr>
            <a:r>
              <a:rPr lang="en-US" sz="900" kern="0" spc="-5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PL, 자료 수집, GITHUB README  작성, 발표</a:t>
            </a:r>
            <a:endParaRPr lang="en-US" sz="9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366838"/>
            <a:ext cx="2924175" cy="29241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2150" y="752475"/>
            <a:ext cx="5676900" cy="8001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6300"/>
              </a:lnSpc>
              <a:buNone/>
            </a:pPr>
            <a:r>
              <a:rPr lang="en-US" sz="5250" b="1" kern="0" spc="-105" dirty="0">
                <a:solidFill>
                  <a:srgbClr val="4A3B3B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감사합니다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3533775" y="4186238"/>
            <a:ext cx="2562225" cy="20478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lnSpc>
                <a:spcPts val="1620"/>
              </a:lnSpc>
              <a:buNone/>
            </a:pPr>
            <a:r>
              <a:rPr lang="en-US" sz="1350" b="1" kern="0" spc="-3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빙승현 류주현 지수정 정두균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152400" y="119063"/>
            <a:ext cx="8863013" cy="4905375"/>
          </a:xfrm>
          <a:prstGeom prst="rect">
            <a:avLst/>
          </a:prstGeom>
          <a:noFill/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9063"/>
            <a:ext cx="8863013" cy="49053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952500"/>
            <a:ext cx="338613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문제 정의 &amp; 기술적 난제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904875" y="1528763"/>
            <a:ext cx="628173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어린이의 행동은 빠르게 변화하고 정상 행동과 학대 행동이 시각적으로 유사함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04875" y="1995487"/>
            <a:ext cx="628173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단일 포즈 기반의 분석만으로는 의도와 맥락을 정확하게 판단하기 어려움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904875" y="2457450"/>
            <a:ext cx="68008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따라서 실환경에서 신뢰성 있게 동작하려면 시간적 흐름까지 고려한 분석 구조가 필요함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2914650" y="3209925"/>
            <a:ext cx="60007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YOLOv11m-pose 단독 모델은 장난/제지/학대가 비슷한 모션 패턴을 보임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2914650" y="3700463"/>
            <a:ext cx="60007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포즈 정보만으로 오탐(Fasle Positive)이 빈번하게 발생하는 한계가 있음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2914650" y="4191000"/>
            <a:ext cx="60007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이를 해결하려면 포즈 이상의 정보를 활용하는 추가 판단 모델이 요구됨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2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95450"/>
            <a:ext cx="4700588" cy="21002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00" y="952500"/>
            <a:ext cx="359568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0:데이터 셋 구축 (1)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800100" y="1343025"/>
            <a:ext cx="29813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분류용 이미지 정리 단계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500688" y="2343150"/>
            <a:ext cx="3576638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Violence / Non-Violence 폴더 </a:t>
            </a:r>
            <a:endParaRPr lang="en-US" sz="1350" dirty="0"/>
          </a:p>
          <a:p>
            <a:pPr marL="0" indent="0" algn="ctr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↓</a:t>
            </a:r>
            <a:endParaRPr lang="en-US" sz="1350" dirty="0"/>
          </a:p>
          <a:p>
            <a:pPr marL="0" indent="0" algn="ctr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분류용 라벨링 구조 (폭력 / 비폭력)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19138" y="3957638"/>
            <a:ext cx="4033838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객체 검출 데이터셋과는 별도로 구성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19138" y="4305300"/>
            <a:ext cx="71247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2(Transformer)에서 필요한 데이터셋이므로 Phase 2 직전의 준비 과정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C2D1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FFFF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1" y="815975"/>
            <a:ext cx="3857625" cy="26431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1419225"/>
            <a:ext cx="30337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 라벨링 단계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95388" y="2105025"/>
            <a:ext cx="4619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38150" y="3252788"/>
            <a:ext cx="406241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폭력 / 비폭력 영상을 프레임 단위 이미지로 변환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38150" y="3714750"/>
            <a:ext cx="53054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 모델을 이용해 각 프레임의 라벨을 자동으로 추출하는 과정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38150" y="4176712"/>
            <a:ext cx="68199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 단계에서 Bounding Box와 Pose Keypoint 등의 학습용 주석 데이터가 생성됨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00100" y="952500"/>
            <a:ext cx="3595688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0:데이터 셋 구축 (2)</a:t>
            </a:r>
            <a:endParaRPr lang="en-US" sz="2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640682"/>
            <a:ext cx="5866684" cy="20383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800100" y="952500"/>
            <a:ext cx="38385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0.5:학습 준비 단계 (1)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0100" y="1395413"/>
            <a:ext cx="27527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구축의 마지막 단계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00100" y="3757613"/>
            <a:ext cx="782002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YOLO로 추출된 라벨을 기반으로 학습·검증 데이터셋 구조를 설정하고 필요한 yaml 파일과 라벨 구성을 자동으로 생성하는 단계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00100" y="4371975"/>
            <a:ext cx="7924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 과정을 통해 모델 학습이 가능한 최종 데이터셋 형태가 완성됨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588" y="119063"/>
            <a:ext cx="8886825" cy="4905375"/>
          </a:xfrm>
          <a:prstGeom prst="rect">
            <a:avLst/>
          </a:prstGeom>
          <a:noFill/>
          <a:ln w="127000">
            <a:solidFill>
              <a:srgbClr val="FFC2D1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804863" y="1847850"/>
            <a:ext cx="7729538" cy="1938337"/>
          </a:xfrm>
          <a:prstGeom prst="roundRect">
            <a:avLst>
              <a:gd name="adj" fmla="val 11322"/>
            </a:avLst>
          </a:prstGeom>
          <a:solidFill>
            <a:srgbClr val="F7C7D9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205038"/>
            <a:ext cx="2219325" cy="12334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2205038"/>
            <a:ext cx="2143125" cy="12334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38" y="2200275"/>
            <a:ext cx="2557463" cy="12382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0100" y="609600"/>
            <a:ext cx="2500313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FFC2D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800100" y="1390650"/>
            <a:ext cx="6219825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phase 1 파인튜닝을 시작하기 위한 폴더 구조와 설정파일(.yaml) 정리 완료 상태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804863" y="3933825"/>
            <a:ext cx="7739063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파인튜닝을 위해 이미지·라벨 파일을 학습/검증 구조로 정리하고, YOLO 학습에 필요한 dataset.yaml 설정을 완료한 단계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804863" y="4448175"/>
            <a:ext cx="7739063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 algn="l">
              <a:lnSpc>
                <a:spcPts val="1782"/>
              </a:lnSpc>
              <a:buSzPct val="100000"/>
              <a:buChar char="•"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 작업을 통해 모델이 바로 학습을 시작할 수 있는 최종 데이터셋 구성이 완성됨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800100" y="952500"/>
            <a:ext cx="3838575" cy="3429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b="1" kern="0" spc="-5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0.5:학습 준비 단계 (2)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1724025" y="3481388"/>
            <a:ext cx="1543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dataset.yaml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4271963" y="3481388"/>
            <a:ext cx="1543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이미지 학습셋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605588" y="3481388"/>
            <a:ext cx="154305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lnSpc>
                <a:spcPts val="1782"/>
              </a:lnSpc>
              <a:buNone/>
            </a:pPr>
            <a:r>
              <a:rPr lang="en-US" sz="1350" b="1" kern="0" spc="-27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라벨 학습셋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2536</Words>
  <Application>Microsoft Office PowerPoint</Application>
  <PresentationFormat>화면 슬라이드 쇼(16:9)</PresentationFormat>
  <Paragraphs>362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Inter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Doogyun Jung</cp:lastModifiedBy>
  <cp:revision>11</cp:revision>
  <dcterms:created xsi:type="dcterms:W3CDTF">2025-12-05T01:31:39Z</dcterms:created>
  <dcterms:modified xsi:type="dcterms:W3CDTF">2026-02-21T13:53:12Z</dcterms:modified>
</cp:coreProperties>
</file>